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Címdia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Cím és függőleges szöveg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Függőleges cím és szöveg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Cím és tartalom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zakaszfejléc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2 tartalomrész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Összehasonlítá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Csak cí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Üre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Tartalomrész képaláírással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Kép képaláírással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006F5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16688" y="4318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hyperlink" Target="mailto:valko.david@otpjzb.h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7.jp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6.jpg"/><Relationship Id="rId5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467544" y="1700039"/>
            <a:ext cx="8208962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Lakáspiaci helyzetkép és várakozások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860032" y="3484863"/>
            <a:ext cx="3312368" cy="880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Valkó Dávid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Ingatlanpiaci vezető elemző</a:t>
            </a: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valko.david@otpjzb.hu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971600" y="3429000"/>
            <a:ext cx="32403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MAISZ – EUFIM Szeminárium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2014.02.21.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Területileg szegmentált piaci működés; ld. megyeszékhelyek példája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0" y="6167045"/>
            <a:ext cx="44279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Megyeszékhelyek átlaga: árcsökkenés -13%, forgalomcsökkenés -42%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761" y="836712"/>
            <a:ext cx="7632655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67544" y="692696"/>
            <a:ext cx="799288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Válsághatások a keresleti oldalon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Aktuális helyzetkép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OTP Lakóingatlan Értéktérkép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Várakozások</a:t>
            </a:r>
          </a:p>
        </p:txBody>
      </p:sp>
      <p:sp>
        <p:nvSpPr>
          <p:cNvPr id="195" name="Shape 195"/>
          <p:cNvSpPr/>
          <p:nvPr/>
        </p:nvSpPr>
        <p:spPr>
          <a:xfrm>
            <a:off x="1835696" y="3068960"/>
            <a:ext cx="5256584" cy="648072"/>
          </a:xfrm>
          <a:prstGeom prst="roundRect">
            <a:avLst>
              <a:gd fmla="val 16667" name="adj"/>
            </a:avLst>
          </a:prstGeom>
          <a:noFill/>
          <a:ln cap="flat" cmpd="sng" w="444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880" y="0"/>
            <a:ext cx="5652120" cy="391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785208"/>
            <a:ext cx="4932041" cy="307279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0" y="0"/>
            <a:ext cx="44999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nem változott az országos forgalom; negyedik éve ~80-90 ezer db között stagnál 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0" y="1591632"/>
            <a:ext cx="370790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megyében, ill. Bp-n  forgalom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megyében forgalom ↓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 járásban forgalom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 járásban forgalom ↓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0" y="1196752"/>
            <a:ext cx="4139952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Shape 207"/>
          <p:cNvSpPr txBox="1"/>
          <p:nvPr/>
        </p:nvSpPr>
        <p:spPr>
          <a:xfrm>
            <a:off x="5148064" y="4046875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725" y="0"/>
            <a:ext cx="4510275" cy="422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645024"/>
            <a:ext cx="4989093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0" y="0"/>
            <a:ext cx="44999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Budapesten 7,4%-kal nőtt a forgalom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0" y="1412776"/>
            <a:ext cx="363589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kerületben forgalom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kerületben forgalom ↓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107 IRSZ-körzetben forgalom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 IRSZ-körzetben forgalom ↓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0" y="836712"/>
            <a:ext cx="3995936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Shape 219"/>
          <p:cNvSpPr txBox="1"/>
          <p:nvPr/>
        </p:nvSpPr>
        <p:spPr>
          <a:xfrm>
            <a:off x="5220072" y="4262899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2362" y="0"/>
            <a:ext cx="5681638" cy="369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72290"/>
            <a:ext cx="4860032" cy="32857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0" y="0"/>
            <a:ext cx="42839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országos forgási sebesség 2,05% (Budapest nélkül 1,5%) volt*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076056" y="4005064"/>
            <a:ext cx="25202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*KSH teljes NAV adatbázisa alapján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**OTP szűrt NAV adatbázisa alapján 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0" y="1437744"/>
            <a:ext cx="334786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megyében és Bp-n 1%&lt;**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megyében &lt;1%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 járásban 1%&lt;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147 járásban &lt;1%</a:t>
            </a:r>
          </a:p>
        </p:txBody>
      </p:sp>
      <p:cxnSp>
        <p:nvCxnSpPr>
          <p:cNvPr id="231" name="Shape 231"/>
          <p:cNvCxnSpPr/>
          <p:nvPr/>
        </p:nvCxnSpPr>
        <p:spPr>
          <a:xfrm>
            <a:off x="0" y="1196752"/>
            <a:ext cx="3419872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Shape 232"/>
          <p:cNvSpPr txBox="1"/>
          <p:nvPr/>
        </p:nvSpPr>
        <p:spPr>
          <a:xfrm>
            <a:off x="5076056" y="3830851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944" y="0"/>
            <a:ext cx="4512056" cy="424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73016"/>
            <a:ext cx="5004048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0" y="0"/>
            <a:ext cx="44999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budapesti forgási sebesség 2,4% volt*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0" y="1702549"/>
            <a:ext cx="33478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kerületben 2%&lt;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kerületben &lt;2%</a:t>
            </a:r>
          </a:p>
        </p:txBody>
      </p:sp>
      <p:cxnSp>
        <p:nvCxnSpPr>
          <p:cNvPr id="243" name="Shape 243"/>
          <p:cNvCxnSpPr/>
          <p:nvPr/>
        </p:nvCxnSpPr>
        <p:spPr>
          <a:xfrm>
            <a:off x="0" y="836712"/>
            <a:ext cx="3563888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Shape 244"/>
          <p:cNvSpPr txBox="1"/>
          <p:nvPr/>
        </p:nvSpPr>
        <p:spPr>
          <a:xfrm>
            <a:off x="5148064" y="4406915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148064" y="4581128"/>
            <a:ext cx="25202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*OTP szűrt NAV adatbázisa alapján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975" y="0"/>
            <a:ext cx="591502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73464"/>
            <a:ext cx="5915025" cy="340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Shape 254"/>
          <p:cNvCxnSpPr/>
          <p:nvPr/>
        </p:nvCxnSpPr>
        <p:spPr>
          <a:xfrm>
            <a:off x="0" y="1196752"/>
            <a:ext cx="2957512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Shape 255"/>
          <p:cNvSpPr txBox="1"/>
          <p:nvPr/>
        </p:nvSpPr>
        <p:spPr>
          <a:xfrm>
            <a:off x="1" y="-3577"/>
            <a:ext cx="30598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Lakásforgalomban Gy-M-S, házeladásokban Pest megye az élen 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5940152" y="3573016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461" y="0"/>
            <a:ext cx="5664539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3717032"/>
            <a:ext cx="4932735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0" y="0"/>
            <a:ext cx="39239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országos nominális tiszta árváltozás -2,2% volt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0" y="1519624"/>
            <a:ext cx="334786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megyében ár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megyében, ill. Bp-n ár ↓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 járásban ár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121 járásban ár ↓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0" y="836712"/>
            <a:ext cx="3707904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Shape 268"/>
          <p:cNvSpPr txBox="1"/>
          <p:nvPr/>
        </p:nvSpPr>
        <p:spPr>
          <a:xfrm>
            <a:off x="5076056" y="3974867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198" y="0"/>
            <a:ext cx="4638802" cy="42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717032"/>
            <a:ext cx="4932040" cy="314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0" y="0"/>
            <a:ext cx="43559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budapesti nominális tiszta árváltozás -3,4% volt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0" y="1509752"/>
            <a:ext cx="334786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kerületben ár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kerületben ár ↓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IRSZ-körzetben ár ↑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 IRSZ-körzetben ár ↓</a:t>
            </a:r>
          </a:p>
        </p:txBody>
      </p:sp>
      <p:cxnSp>
        <p:nvCxnSpPr>
          <p:cNvPr id="279" name="Shape 279"/>
          <p:cNvCxnSpPr/>
          <p:nvPr/>
        </p:nvCxnSpPr>
        <p:spPr>
          <a:xfrm>
            <a:off x="0" y="836712"/>
            <a:ext cx="3923928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Shape 280"/>
          <p:cNvSpPr txBox="1"/>
          <p:nvPr/>
        </p:nvSpPr>
        <p:spPr>
          <a:xfrm>
            <a:off x="5076056" y="4406915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881" y="0"/>
            <a:ext cx="5652120" cy="377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17032"/>
            <a:ext cx="4957981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0" y="0"/>
            <a:ext cx="43559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országos átlagár 195 ezer Ft/m2 (Budapest nélkül 151 ezer Ft/m2) volt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0" y="2033553"/>
            <a:ext cx="449999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Legolcsóbb járás: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Cigándi (B-A-Z) – 31 ezer Ft/m2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Legdrágább vidéki járás: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Fonyódi (Somogy) – 315 ezer Ft/m2</a:t>
            </a:r>
          </a:p>
        </p:txBody>
      </p:sp>
      <p:cxnSp>
        <p:nvCxnSpPr>
          <p:cNvPr id="291" name="Shape 291"/>
          <p:cNvCxnSpPr/>
          <p:nvPr/>
        </p:nvCxnSpPr>
        <p:spPr>
          <a:xfrm>
            <a:off x="0" y="1196752"/>
            <a:ext cx="421196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Shape 292"/>
          <p:cNvSpPr txBox="1"/>
          <p:nvPr/>
        </p:nvSpPr>
        <p:spPr>
          <a:xfrm>
            <a:off x="5076056" y="4077072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67544" y="692696"/>
            <a:ext cx="799288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Válsághatások a keresleti oldalon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Aktuális helyzetkép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OTP Lakóingatlan Értéktérkép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Várakozások</a:t>
            </a:r>
          </a:p>
        </p:txBody>
      </p:sp>
      <p:sp>
        <p:nvSpPr>
          <p:cNvPr id="100" name="Shape 100"/>
          <p:cNvSpPr/>
          <p:nvPr/>
        </p:nvSpPr>
        <p:spPr>
          <a:xfrm>
            <a:off x="1547664" y="1628800"/>
            <a:ext cx="5760640" cy="648072"/>
          </a:xfrm>
          <a:prstGeom prst="roundRect">
            <a:avLst>
              <a:gd fmla="val 16667" name="adj"/>
            </a:avLst>
          </a:prstGeom>
          <a:noFill/>
          <a:ln cap="flat" cmpd="sng" w="444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488" y="0"/>
            <a:ext cx="4608512" cy="432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645024"/>
            <a:ext cx="4924136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0" y="0"/>
            <a:ext cx="43559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2012-ben budapesti átlagár 247 ezer Ft/m2 volt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0" y="1556792"/>
            <a:ext cx="29158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Legolcsóbb IRSZ-körzet: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1157 – 143 ezer Ft/m2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Legdrágább IRSZ-körzet: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1014 – 616 ezer Ft/m2 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0" y="836712"/>
            <a:ext cx="4067944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Shape 304"/>
          <p:cNvSpPr txBox="1"/>
          <p:nvPr/>
        </p:nvSpPr>
        <p:spPr>
          <a:xfrm>
            <a:off x="5148064" y="4334907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888" y="0"/>
            <a:ext cx="5572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1088"/>
            <a:ext cx="4568062" cy="263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8062" y="4200291"/>
            <a:ext cx="4575938" cy="26577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868144" y="3244914"/>
            <a:ext cx="32758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2013/2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Megjegyzés: Összes város, megyeszékhelyekkel együtt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0" y="0"/>
            <a:ext cx="33478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A vidéki városi átlagár 27%-kal haladja meg a községi árszintet</a:t>
            </a:r>
          </a:p>
        </p:txBody>
      </p:sp>
      <p:cxnSp>
        <p:nvCxnSpPr>
          <p:cNvPr id="316" name="Shape 316"/>
          <p:cNvCxnSpPr/>
          <p:nvPr/>
        </p:nvCxnSpPr>
        <p:spPr>
          <a:xfrm>
            <a:off x="0" y="1196752"/>
            <a:ext cx="3059832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Shape 317"/>
          <p:cNvSpPr txBox="1"/>
          <p:nvPr/>
        </p:nvSpPr>
        <p:spPr>
          <a:xfrm>
            <a:off x="0" y="1700808"/>
            <a:ext cx="305983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Vidéki átlagárak: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Lakás – 8,6 millió Ft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Ház – 13,65 millió Ft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Budapesti átlagárak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Lakás – 13,47 millió Ft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Ház – 30,45 millió Ft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467544" y="692696"/>
            <a:ext cx="799288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Válsághatások a keresleti oldalon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Aktuális helyzetkép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OTP Lakóingatlan Értéktérkép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Várakozások</a:t>
            </a:r>
          </a:p>
        </p:txBody>
      </p:sp>
      <p:sp>
        <p:nvSpPr>
          <p:cNvPr id="325" name="Shape 325"/>
          <p:cNvSpPr/>
          <p:nvPr/>
        </p:nvSpPr>
        <p:spPr>
          <a:xfrm>
            <a:off x="3203848" y="3789040"/>
            <a:ext cx="2448272" cy="648072"/>
          </a:xfrm>
          <a:prstGeom prst="roundRect">
            <a:avLst>
              <a:gd fmla="val 16667" name="adj"/>
            </a:avLst>
          </a:prstGeom>
          <a:noFill/>
          <a:ln cap="flat" cmpd="sng" w="444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type="title"/>
          </p:nvPr>
        </p:nvSpPr>
        <p:spPr>
          <a:xfrm>
            <a:off x="1" y="0"/>
            <a:ext cx="9143999" cy="76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Piaci környezet: veszélyek és lehetőségek </a:t>
            </a:r>
          </a:p>
        </p:txBody>
      </p:sp>
      <p:cxnSp>
        <p:nvCxnSpPr>
          <p:cNvPr id="333" name="Shape 333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Shape 334"/>
          <p:cNvSpPr txBox="1"/>
          <p:nvPr/>
        </p:nvSpPr>
        <p:spPr>
          <a:xfrm>
            <a:off x="179512" y="836712"/>
            <a:ext cx="8784976" cy="5238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Makrogazdasági hiányosságok</a:t>
            </a:r>
            <a:r>
              <a:rPr b="0" i="1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Alacsony tőkevonzó képesség és beruházási                                                                      ráta miatt regionális összevetésben csekély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gazdasági növekedési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Kiszámíthatatlan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munkaerő-piac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Elégtelen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hitelkínálat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alacsony felvételi hajlandóság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Gyenge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forintárfolyam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Optimizmusra okot adó tényezők: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Kb. 250 ezer, normál életvitelből származó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elhalasztott kereslet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„Ratkó-unokák”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széles korcsoportja (ugyanakkor jelentős elvándorlás…)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(Fél)szocpol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adósmentés (? – ennek lebegtetése egyben kockázat!)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Élénkülő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befektetési célú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vásárlások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Választásokat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megelőző kivárás megszűnik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580112" y="764704"/>
            <a:ext cx="3563888" cy="1200329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Fő cél a lakásvásárlás / hitelfelvétel iránti </a:t>
            </a:r>
            <a:r>
              <a:rPr b="1" i="0" lang="hu-HU" sz="24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bizalom</a:t>
            </a:r>
            <a:r>
              <a:rPr b="1" i="0" lang="hu-H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visszaállítása lenne!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>
            <p:ph type="title"/>
          </p:nvPr>
        </p:nvSpPr>
        <p:spPr>
          <a:xfrm>
            <a:off x="1" y="0"/>
            <a:ext cx="9143999" cy="76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Mi várható rövid távon (2014-2015)? –</a:t>
            </a:r>
            <a:r>
              <a:rPr b="1" i="1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 (Váratlan megrázkódtatások nélkül!)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Shape 344"/>
          <p:cNvSpPr txBox="1"/>
          <p:nvPr/>
        </p:nvSpPr>
        <p:spPr>
          <a:xfrm>
            <a:off x="107504" y="764704"/>
            <a:ext cx="8964488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Mérhető, de még nem látványos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forgalomnövekedés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(~95 ezer tranzakció)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Építési engedély szám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csökkenése megállhat, vagy minimálisra lassul</a:t>
            </a: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megépülő lakásszám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leghamarabb csak 2015-ben nőhet</a:t>
            </a: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Árakban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az elmúlt évek ~4%-os átlagánál mindenképpen kisebb csökkenés</a:t>
            </a:r>
          </a:p>
          <a:p>
            <a:pPr indent="0" lvl="1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▪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Jelenleg áremelkedés ellen hatnak a magas alkupotenciál, a bőséges kínálat, árnyomás új lakások felől, ill. a fennmaradó piaci bizalmatlanság </a:t>
            </a:r>
          </a:p>
          <a:p>
            <a:pPr indent="0" lvl="1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▪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majdani, válságból való kilábalást követő látványosabb áremelkedést is hátráltatni fogja a vevők megváltozott értékítélete</a:t>
            </a: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Területileg, ill. ingatlantípus szerint </a:t>
            </a:r>
            <a:r>
              <a:rPr b="1" i="0" lang="hu-HU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differenciált piaci reakciók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ill. válságból való kilábalási potenciál!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467544" y="1916063"/>
            <a:ext cx="8208962" cy="5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hu-H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Köszönöm a figyelmet!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84984"/>
            <a:ext cx="5220072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960" y="0"/>
            <a:ext cx="4932040" cy="337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0"/>
            <a:ext cx="43559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Típusra a lakások, jogállásra Budapest részaránya trendszerűen nő az eladásokban</a:t>
            </a:r>
          </a:p>
        </p:txBody>
      </p:sp>
      <p:cxnSp>
        <p:nvCxnSpPr>
          <p:cNvPr id="110" name="Shape 110"/>
          <p:cNvCxnSpPr/>
          <p:nvPr/>
        </p:nvCxnSpPr>
        <p:spPr>
          <a:xfrm>
            <a:off x="0" y="1196752"/>
            <a:ext cx="4139952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Shape 111"/>
          <p:cNvSpPr txBox="1"/>
          <p:nvPr/>
        </p:nvSpPr>
        <p:spPr>
          <a:xfrm>
            <a:off x="5220072" y="3398803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087" y="0"/>
            <a:ext cx="5305913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356992"/>
            <a:ext cx="5220072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0" y="0"/>
            <a:ext cx="377991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Lakásoknál</a:t>
            </a: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 válság óta nő a legolcsóbb árkategória eladási részaránya; méretkategóriánként időben nincsen változás  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0" y="1916832"/>
            <a:ext cx="349188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Shape 122"/>
          <p:cNvSpPr txBox="1"/>
          <p:nvPr/>
        </p:nvSpPr>
        <p:spPr>
          <a:xfrm>
            <a:off x="5220072" y="3398803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49430"/>
            <a:ext cx="5292080" cy="360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928" y="0"/>
            <a:ext cx="5220072" cy="335699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0" y="0"/>
            <a:ext cx="377991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Házaknál</a:t>
            </a: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, jelentősen szűkülő volumen mellett nő a drágább és nagyobb kategóriák eladási részaránya    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0" y="1916832"/>
            <a:ext cx="349188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Shape 133"/>
          <p:cNvSpPr txBox="1"/>
          <p:nvPr/>
        </p:nvSpPr>
        <p:spPr>
          <a:xfrm>
            <a:off x="5220072" y="3398803"/>
            <a:ext cx="2843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OTP Lakóingatlan Értéktérkép 2013/1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07504" y="957581"/>
            <a:ext cx="885698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Lakótelepi lakások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összforgalomból egyre nagyobb szeletet hasítanak ki: 2008-2012 között negyedével visszaeső forgalom (míg a piac egésze ~45%-kal csökkent). Ugyanakkor a lakótelepi árcsökkenés az átlagnál kicsit nagyobb.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Élénkülő bérleti piac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hosszabb távú hatása is lehet (elfogadottabb albérleti lét). Ösztönzi a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befektetési célú vásárlást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Egyre nő az </a:t>
            </a: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alku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mértéke, és kisebb mértékben az új lakásoknál is elfogadott lett.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b="1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Értékesítési idő </a:t>
            </a: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2009-2011 jelentősen nőtt, viszont azóta nincs nagy változás.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1" y="0"/>
            <a:ext cx="9143999" cy="76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Mindemellett…</a:t>
            </a:r>
          </a:p>
        </p:txBody>
      </p:sp>
      <p:cxnSp>
        <p:nvCxnSpPr>
          <p:cNvPr id="142" name="Shape 142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467544" y="692696"/>
            <a:ext cx="799288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Válsághatások a keresleti oldalon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Aktuális helyzetkép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OTP Lakóingatlan Értéktérkép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Várakozások</a:t>
            </a:r>
          </a:p>
        </p:txBody>
      </p:sp>
      <p:sp>
        <p:nvSpPr>
          <p:cNvPr id="150" name="Shape 150"/>
          <p:cNvSpPr/>
          <p:nvPr/>
        </p:nvSpPr>
        <p:spPr>
          <a:xfrm>
            <a:off x="2699792" y="2348880"/>
            <a:ext cx="3528392" cy="648072"/>
          </a:xfrm>
          <a:prstGeom prst="roundRect">
            <a:avLst>
              <a:gd fmla="val 16667" name="adj"/>
            </a:avLst>
          </a:prstGeom>
          <a:noFill/>
          <a:ln cap="flat" cmpd="sng" w="444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992" y="908720"/>
            <a:ext cx="464400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004048" y="764704"/>
            <a:ext cx="41044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Lakáspiaci forgalom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2009 óta stagnáló forgalom; 2008 óta lassuló, ~14% nominális tiszta árcsökkenés (ebből 2012-re -2,2% esik)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84984"/>
            <a:ext cx="4716016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0" y="6597353"/>
            <a:ext cx="47160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Megjegyzés: 2008-as területi forgalmi arányokkal standardizált átlagárakkal számolva. 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Shape 163"/>
          <p:cNvSpPr txBox="1"/>
          <p:nvPr/>
        </p:nvSpPr>
        <p:spPr>
          <a:xfrm>
            <a:off x="8316416" y="4221088"/>
            <a:ext cx="8275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KSH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0" y="1765265"/>
            <a:ext cx="41044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KSH ár előzetes: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2013Q1-Q3 – év/év alapon -3,5%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7524750" y="5084763"/>
            <a:ext cx="1295400" cy="1584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5803900"/>
            <a:ext cx="2895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68759"/>
            <a:ext cx="4572000" cy="333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29000"/>
            <a:ext cx="473528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5436096" y="764704"/>
            <a:ext cx="32403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Kiadott építési és használatba vételi engedélyek száma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95536" y="3162454"/>
            <a:ext cx="41044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Értékesítési céllal épített lakások aránya (%)</a:t>
            </a: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2400" u="none" cap="none" strike="noStrike">
                <a:solidFill>
                  <a:srgbClr val="006F51"/>
                </a:solidFill>
                <a:latin typeface="Calibri"/>
                <a:ea typeface="Calibri"/>
                <a:cs typeface="Calibri"/>
                <a:sym typeface="Calibri"/>
              </a:rPr>
              <a:t>2008 óta építési volumen -71% (2012-ben -17%), építési engedély -76% (2012-ben -15%), beruházói aktivitás 48%-ról 33%-ra csökkenés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0" y="908720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KSH előzetes 2013Q1-Q3: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építési engedély -30%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használatba vételi engedély -40%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Talán a kilábalás jelei a </a:t>
            </a:r>
            <a:r>
              <a:rPr b="1" i="1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megyei jogú városokban és Budapesten </a:t>
            </a:r>
            <a:r>
              <a:rPr b="0" i="1" lang="hu-H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(átlagnál kisebb visszaesés)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0" y="764704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6F5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P_jelzalogbank_magyar">
  <a:themeElements>
    <a:clrScheme name="OTP_lakastakarek_magy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